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9/7/2023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smtClean="0"/>
              <a:t>Types and organization of health care</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469735" y="409053"/>
            <a:ext cx="9034877" cy="145393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a:t>
            </a:r>
            <a:r>
              <a:rPr lang="en" b="1" dirty="0" smtClean="0"/>
              <a:t>- </a:t>
            </a:r>
            <a:r>
              <a:rPr lang="en" b="1" dirty="0" smtClean="0"/>
              <a:t>Introduction to clinical </a:t>
            </a:r>
            <a:r>
              <a:rPr lang="en" b="1" dirty="0" smtClean="0"/>
              <a:t>practice</a:t>
            </a:r>
            <a:endParaRPr lang="sr-Cyrl-RS"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a:bodyPr>
          <a:lstStyle/>
          <a:p>
            <a:r>
              <a:rPr lang="en" dirty="0" smtClean="0"/>
              <a:t>This group of patients includes those who require intensive care due to:</a:t>
            </a:r>
          </a:p>
          <a:p>
            <a:pPr lvl="1"/>
            <a:r>
              <a:rPr lang="en" dirty="0" smtClean="0"/>
              <a:t>Hemodynamic instability (hyper or hypotension)</a:t>
            </a:r>
          </a:p>
          <a:p>
            <a:pPr lvl="1"/>
            <a:r>
              <a:rPr lang="en" dirty="0" smtClean="0"/>
              <a:t>Inability to maintain airway function</a:t>
            </a:r>
          </a:p>
          <a:p>
            <a:pPr lvl="1"/>
            <a:r>
              <a:rPr lang="en" dirty="0" smtClean="0"/>
              <a:t>Insufficient breathing (need for mechanical ventilation)</a:t>
            </a:r>
          </a:p>
          <a:p>
            <a:pPr lvl="1"/>
            <a:r>
              <a:rPr lang="en" dirty="0" smtClean="0"/>
              <a:t>Acute renal failure</a:t>
            </a:r>
          </a:p>
          <a:p>
            <a:pPr lvl="1"/>
            <a:r>
              <a:rPr lang="en" dirty="0" smtClean="0"/>
              <a:t>Potentially threatening cardiac arrhythmias</a:t>
            </a:r>
          </a:p>
          <a:p>
            <a:pPr lvl="1"/>
            <a:r>
              <a:rPr lang="en" dirty="0" smtClean="0"/>
              <a:t>The impact of disorders of the functions of several organs</a:t>
            </a:r>
          </a:p>
          <a:p>
            <a:pPr lvl="1"/>
            <a:r>
              <a:rPr lang="en" dirty="0" smtClean="0"/>
              <a:t>In postoperative patients, for support during the first hours after major operations</a:t>
            </a:r>
          </a:p>
          <a:p>
            <a:pPr lvl="1"/>
            <a:endParaRPr lang="sr-Cyrl-RS" dirty="0" smtClean="0"/>
          </a:p>
        </p:txBody>
      </p:sp>
    </p:spTree>
    <p:extLst>
      <p:ext uri="{BB962C8B-B14F-4D97-AF65-F5344CB8AC3E}">
        <p14:creationId xmlns:p14="http://schemas.microsoft.com/office/powerpoint/2010/main" val="2648082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a:bodyPr>
          <a:lstStyle/>
          <a:p>
            <a:r>
              <a:rPr lang="en" dirty="0" smtClean="0"/>
              <a:t>The basic vital parameters that must be monitored, according to NICE guidelines, are:</a:t>
            </a:r>
          </a:p>
          <a:p>
            <a:pPr lvl="1"/>
            <a:r>
              <a:rPr lang="en" dirty="0" smtClean="0"/>
              <a:t>Systolic blood pressure</a:t>
            </a:r>
          </a:p>
          <a:p>
            <a:pPr lvl="1"/>
            <a:r>
              <a:rPr lang="en" dirty="0" smtClean="0"/>
              <a:t>Heart rate</a:t>
            </a:r>
          </a:p>
          <a:p>
            <a:pPr lvl="1"/>
            <a:r>
              <a:rPr lang="en" dirty="0" smtClean="0"/>
              <a:t>Respiratory frequency</a:t>
            </a:r>
          </a:p>
          <a:p>
            <a:pPr lvl="1"/>
            <a:r>
              <a:rPr lang="en" dirty="0" smtClean="0"/>
              <a:t>Blood oxygen saturation, measured by pulse oximeter</a:t>
            </a:r>
          </a:p>
          <a:p>
            <a:pPr lvl="1"/>
            <a:r>
              <a:rPr lang="en" dirty="0" smtClean="0"/>
              <a:t>Temperature</a:t>
            </a:r>
          </a:p>
          <a:p>
            <a:pPr lvl="1"/>
            <a:r>
              <a:rPr lang="en" dirty="0" smtClean="0"/>
              <a:t>Level of consciousness</a:t>
            </a:r>
          </a:p>
        </p:txBody>
      </p:sp>
      <p:pic>
        <p:nvPicPr>
          <p:cNvPr id="2050" name="Picture 2" descr="Резултат слика за intensive c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6359" y="4517877"/>
            <a:ext cx="3746857" cy="2107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446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lnSpcReduction="10000"/>
          </a:bodyPr>
          <a:lstStyle/>
          <a:p>
            <a:r>
              <a:rPr lang="en" dirty="0" smtClean="0"/>
              <a:t>Intensive care units are organized according to patient profile (branch of medicine):</a:t>
            </a:r>
          </a:p>
          <a:p>
            <a:pPr lvl="1"/>
            <a:r>
              <a:rPr lang="en" dirty="0" smtClean="0"/>
              <a:t>Coronary intensive care (coronary unit)</a:t>
            </a:r>
          </a:p>
          <a:p>
            <a:pPr lvl="1"/>
            <a:r>
              <a:rPr lang="en" dirty="0" smtClean="0"/>
              <a:t>Internist intensive care unit</a:t>
            </a:r>
          </a:p>
          <a:p>
            <a:pPr lvl="1"/>
            <a:r>
              <a:rPr lang="en" dirty="0" smtClean="0"/>
              <a:t>Surgical intensive care unit</a:t>
            </a:r>
          </a:p>
          <a:p>
            <a:pPr lvl="1"/>
            <a:r>
              <a:rPr lang="en" dirty="0" smtClean="0"/>
              <a:t>Cardiosurgical intensive care unit</a:t>
            </a:r>
          </a:p>
          <a:p>
            <a:pPr lvl="1"/>
            <a:r>
              <a:rPr lang="en" dirty="0" smtClean="0"/>
              <a:t>Neurosurgical intensive care unit</a:t>
            </a:r>
          </a:p>
          <a:p>
            <a:pPr lvl="1"/>
            <a:r>
              <a:rPr lang="en" dirty="0" smtClean="0"/>
              <a:t>Pediatric and neonatology intensive care </a:t>
            </a:r>
            <a:r>
              <a:rPr lang="en" dirty="0"/>
              <a:t>unit</a:t>
            </a:r>
          </a:p>
          <a:p>
            <a:pPr lvl="1"/>
            <a:r>
              <a:rPr lang="en" dirty="0" smtClean="0"/>
              <a:t>Neurological intensive </a:t>
            </a:r>
            <a:r>
              <a:rPr lang="en" dirty="0"/>
              <a:t>care unit</a:t>
            </a:r>
          </a:p>
          <a:p>
            <a:pPr lvl="1"/>
            <a:r>
              <a:rPr lang="en" dirty="0"/>
              <a:t>Intensive care </a:t>
            </a:r>
            <a:r>
              <a:rPr lang="en" dirty="0" smtClean="0"/>
              <a:t>unit for burns</a:t>
            </a:r>
          </a:p>
          <a:p>
            <a:pPr lvl="1"/>
            <a:r>
              <a:rPr lang="en" dirty="0" smtClean="0"/>
              <a:t>Traumatology </a:t>
            </a:r>
            <a:r>
              <a:rPr lang="en" dirty="0"/>
              <a:t>intensive care unit</a:t>
            </a:r>
            <a:endParaRPr lang="sr-Cyrl-RS" dirty="0" smtClean="0"/>
          </a:p>
        </p:txBody>
      </p:sp>
    </p:spTree>
    <p:extLst>
      <p:ext uri="{BB962C8B-B14F-4D97-AF65-F5344CB8AC3E}">
        <p14:creationId xmlns:p14="http://schemas.microsoft.com/office/powerpoint/2010/main" val="1511305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a:bodyPr>
          <a:lstStyle/>
          <a:p>
            <a:r>
              <a:rPr lang="en" dirty="0" smtClean="0"/>
              <a:t>The intensive care units are organized so that they are located in the least busy part of the institution</a:t>
            </a:r>
          </a:p>
          <a:p>
            <a:r>
              <a:rPr lang="en" dirty="0" smtClean="0"/>
              <a:t>The system of a single room for intensive care is most often applied</a:t>
            </a:r>
          </a:p>
          <a:p>
            <a:r>
              <a:rPr lang="en" dirty="0" smtClean="0"/>
              <a:t>Optimal lighting, heating, ventilation and air conditioning</a:t>
            </a:r>
          </a:p>
          <a:p>
            <a:r>
              <a:rPr lang="en" dirty="0" smtClean="0"/>
              <a:t>The beds are placed in such a way that they can be easily approached from all sides, and with the help of a mechanism, each bed can be placed in the position that </a:t>
            </a:r>
            <a:r>
              <a:rPr lang="en" dirty="0" smtClean="0"/>
              <a:t>is</a:t>
            </a:r>
            <a:r>
              <a:rPr lang="sr-Latn-RS" dirty="0" smtClean="0"/>
              <a:t> the</a:t>
            </a:r>
            <a:r>
              <a:rPr lang="en" dirty="0" smtClean="0"/>
              <a:t> </a:t>
            </a:r>
            <a:r>
              <a:rPr lang="en" dirty="0" smtClean="0"/>
              <a:t>most convenient for the patient.</a:t>
            </a:r>
          </a:p>
        </p:txBody>
      </p:sp>
    </p:spTree>
    <p:extLst>
      <p:ext uri="{BB962C8B-B14F-4D97-AF65-F5344CB8AC3E}">
        <p14:creationId xmlns:p14="http://schemas.microsoft.com/office/powerpoint/2010/main" val="3106779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a:bodyPr>
          <a:lstStyle/>
          <a:p>
            <a:r>
              <a:rPr lang="en" dirty="0" smtClean="0"/>
              <a:t>Intensive care (the third level of progressive care) foresees 6 hours of nursing work for one patient (2 nurses care for 4 patients)</a:t>
            </a:r>
          </a:p>
          <a:p>
            <a:r>
              <a:rPr lang="en" dirty="0" smtClean="0"/>
              <a:t>The risk of hospital infections is 5-10 times higher in intensive care units compared to patients in other departments, due to:</a:t>
            </a:r>
          </a:p>
          <a:p>
            <a:pPr lvl="1"/>
            <a:r>
              <a:rPr lang="sr-Latn-RS" dirty="0" smtClean="0"/>
              <a:t>Severity</a:t>
            </a:r>
            <a:r>
              <a:rPr lang="en" dirty="0" smtClean="0"/>
              <a:t> </a:t>
            </a:r>
            <a:r>
              <a:rPr lang="en" dirty="0" smtClean="0"/>
              <a:t>of the patient</a:t>
            </a:r>
          </a:p>
          <a:p>
            <a:pPr lvl="1"/>
            <a:r>
              <a:rPr lang="en" dirty="0" smtClean="0"/>
              <a:t>Frequent</a:t>
            </a:r>
            <a:r>
              <a:rPr lang="sr-Latn-RS" dirty="0" smtClean="0"/>
              <a:t> use of</a:t>
            </a:r>
            <a:r>
              <a:rPr lang="en" dirty="0" smtClean="0"/>
              <a:t> </a:t>
            </a:r>
            <a:r>
              <a:rPr lang="en" dirty="0" smtClean="0"/>
              <a:t>invasive diagnostics</a:t>
            </a:r>
          </a:p>
          <a:p>
            <a:pPr lvl="1"/>
            <a:r>
              <a:rPr lang="en" dirty="0" smtClean="0"/>
              <a:t>Excessive use of antibiotics</a:t>
            </a:r>
          </a:p>
          <a:p>
            <a:pPr lvl="1"/>
            <a:r>
              <a:rPr lang="en" dirty="0" smtClean="0"/>
              <a:t>Errors in the application and maintenance of intravascular equipment</a:t>
            </a:r>
          </a:p>
        </p:txBody>
      </p:sp>
      <p:pic>
        <p:nvPicPr>
          <p:cNvPr id="3076" name="Picture 4" descr="Резултат слика за bad bugs no dru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351" y="3586131"/>
            <a:ext cx="2434746" cy="3147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506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Special intensive care</a:t>
            </a:r>
            <a:endParaRPr lang="sr-Latn-RS" b="1" dirty="0"/>
          </a:p>
        </p:txBody>
      </p:sp>
      <p:sp>
        <p:nvSpPr>
          <p:cNvPr id="3" name="Content Placeholder 2"/>
          <p:cNvSpPr>
            <a:spLocks noGrp="1"/>
          </p:cNvSpPr>
          <p:nvPr>
            <p:ph idx="1"/>
          </p:nvPr>
        </p:nvSpPr>
        <p:spPr/>
        <p:txBody>
          <a:bodyPr>
            <a:normAutofit/>
          </a:bodyPr>
          <a:lstStyle/>
          <a:p>
            <a:r>
              <a:rPr lang="en" dirty="0" smtClean="0"/>
              <a:t>Special intensive care (fourth level of progressive care) foresees 12 hours of nursing work during which one to all nurses continuously care for the patient:</a:t>
            </a:r>
          </a:p>
          <a:p>
            <a:pPr lvl="1"/>
            <a:r>
              <a:rPr lang="en" dirty="0" smtClean="0"/>
              <a:t>Who is unconscious for more than 48 hours</a:t>
            </a:r>
          </a:p>
          <a:p>
            <a:pPr lvl="1"/>
            <a:r>
              <a:rPr lang="en" dirty="0" smtClean="0"/>
              <a:t>In which there is acute bleeding</a:t>
            </a:r>
          </a:p>
          <a:p>
            <a:pPr lvl="1"/>
            <a:r>
              <a:rPr lang="en" dirty="0" smtClean="0"/>
              <a:t>Where vital signs are checked every hour</a:t>
            </a:r>
          </a:p>
          <a:p>
            <a:pPr lvl="1"/>
            <a:r>
              <a:rPr lang="en" dirty="0" smtClean="0"/>
              <a:t>Who are continuously receiving oxygen, blood transfusions, crystalloid infusions or drug therapy</a:t>
            </a:r>
          </a:p>
          <a:p>
            <a:pPr lvl="1"/>
            <a:r>
              <a:rPr lang="en" dirty="0" smtClean="0"/>
              <a:t>In which special medical treatment is necessary in rooms with a special purpose</a:t>
            </a:r>
          </a:p>
        </p:txBody>
      </p:sp>
    </p:spTree>
    <p:extLst>
      <p:ext uri="{BB962C8B-B14F-4D97-AF65-F5344CB8AC3E}">
        <p14:creationId xmlns:p14="http://schemas.microsoft.com/office/powerpoint/2010/main" val="28297677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Special care</a:t>
            </a:r>
            <a:endParaRPr lang="sr-Latn-RS" b="1" dirty="0"/>
          </a:p>
        </p:txBody>
      </p:sp>
      <p:sp>
        <p:nvSpPr>
          <p:cNvPr id="3" name="Content Placeholder 2"/>
          <p:cNvSpPr>
            <a:spLocks noGrp="1"/>
          </p:cNvSpPr>
          <p:nvPr>
            <p:ph idx="1"/>
          </p:nvPr>
        </p:nvSpPr>
        <p:spPr/>
        <p:txBody>
          <a:bodyPr>
            <a:normAutofit/>
          </a:bodyPr>
          <a:lstStyle/>
          <a:p>
            <a:r>
              <a:rPr lang="en" dirty="0" smtClean="0"/>
              <a:t>Special care represents the fifth level of progressive patient care:</a:t>
            </a:r>
          </a:p>
          <a:p>
            <a:pPr lvl="1"/>
            <a:r>
              <a:rPr lang="en" dirty="0" smtClean="0"/>
              <a:t>In the period of awakening after surgery</a:t>
            </a:r>
          </a:p>
          <a:p>
            <a:pPr lvl="1"/>
            <a:r>
              <a:rPr lang="en" dirty="0" smtClean="0"/>
              <a:t>After cardio-pulmonary-cerebral resuscitation</a:t>
            </a:r>
          </a:p>
          <a:p>
            <a:pPr lvl="1"/>
            <a:r>
              <a:rPr lang="en" dirty="0" smtClean="0"/>
              <a:t>Dying</a:t>
            </a:r>
            <a:r>
              <a:rPr lang="sr-Latn-RS" dirty="0" smtClean="0"/>
              <a:t> patients</a:t>
            </a:r>
            <a:endParaRPr lang="en" dirty="0" smtClean="0"/>
          </a:p>
          <a:p>
            <a:pPr lvl="1"/>
            <a:r>
              <a:rPr lang="en" dirty="0" smtClean="0"/>
              <a:t>With special needs and accommodation conditions</a:t>
            </a:r>
          </a:p>
          <a:p>
            <a:pPr lvl="1"/>
            <a:r>
              <a:rPr lang="en" dirty="0" smtClean="0"/>
              <a:t>In which the continuous presence of a nurse is necessary</a:t>
            </a:r>
          </a:p>
        </p:txBody>
      </p:sp>
    </p:spTree>
    <p:extLst>
      <p:ext uri="{BB962C8B-B14F-4D97-AF65-F5344CB8AC3E}">
        <p14:creationId xmlns:p14="http://schemas.microsoft.com/office/powerpoint/2010/main" val="4286743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Palliative care</a:t>
            </a:r>
            <a:endParaRPr lang="sr-Latn-RS" b="1" dirty="0"/>
          </a:p>
        </p:txBody>
      </p:sp>
      <p:sp>
        <p:nvSpPr>
          <p:cNvPr id="3" name="Content Placeholder 2"/>
          <p:cNvSpPr>
            <a:spLocks noGrp="1"/>
          </p:cNvSpPr>
          <p:nvPr>
            <p:ph idx="1"/>
          </p:nvPr>
        </p:nvSpPr>
        <p:spPr/>
        <p:txBody>
          <a:bodyPr>
            <a:normAutofit/>
          </a:bodyPr>
          <a:lstStyle/>
          <a:p>
            <a:r>
              <a:rPr lang="en" dirty="0" smtClean="0"/>
              <a:t>It represents the care of patients in the terminal phase of the disease</a:t>
            </a:r>
          </a:p>
          <a:p>
            <a:r>
              <a:rPr lang="en" dirty="0" smtClean="0"/>
              <a:t>It is an approach that improves the quality of life of patients and their families</a:t>
            </a:r>
          </a:p>
          <a:p>
            <a:r>
              <a:rPr lang="en" dirty="0" smtClean="0"/>
              <a:t>The name "dying patient" is used for a patient for whom death is certain, not too far away, and for whom the entire care is changing from therapeutic to palliative.</a:t>
            </a:r>
          </a:p>
          <a:p>
            <a:r>
              <a:rPr lang="en" dirty="0" smtClean="0"/>
              <a:t>The needs of dying patients are:</a:t>
            </a:r>
          </a:p>
          <a:p>
            <a:pPr lvl="1"/>
            <a:r>
              <a:rPr lang="en" dirty="0" smtClean="0"/>
              <a:t>Pain relief</a:t>
            </a:r>
          </a:p>
          <a:p>
            <a:pPr lvl="1"/>
            <a:r>
              <a:rPr lang="en" dirty="0" smtClean="0"/>
              <a:t>Preserving self-respect</a:t>
            </a:r>
          </a:p>
          <a:p>
            <a:pPr lvl="1"/>
            <a:r>
              <a:rPr lang="en" dirty="0" smtClean="0"/>
              <a:t>The need for attention, compassion, communication, in an atmosphere of safety and hope</a:t>
            </a:r>
          </a:p>
          <a:p>
            <a:pPr lvl="1"/>
            <a:endParaRPr lang="sr-Cyrl-RS" dirty="0" smtClean="0"/>
          </a:p>
        </p:txBody>
      </p:sp>
      <p:pic>
        <p:nvPicPr>
          <p:cNvPr id="4098"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3226" y="122135"/>
            <a:ext cx="3764036" cy="2085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028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Medical home care</a:t>
            </a:r>
            <a:endParaRPr lang="sr-Latn-RS" b="1" dirty="0"/>
          </a:p>
        </p:txBody>
      </p:sp>
      <p:sp>
        <p:nvSpPr>
          <p:cNvPr id="3" name="Content Placeholder 2"/>
          <p:cNvSpPr>
            <a:spLocks noGrp="1"/>
          </p:cNvSpPr>
          <p:nvPr>
            <p:ph idx="1"/>
          </p:nvPr>
        </p:nvSpPr>
        <p:spPr/>
        <p:txBody>
          <a:bodyPr>
            <a:normAutofit/>
          </a:bodyPr>
          <a:lstStyle/>
          <a:p>
            <a:r>
              <a:rPr lang="en" dirty="0" smtClean="0"/>
              <a:t>It represents a form of care and care for the sick in the home, which is performed by professional staff and other persons qualified to care for the </a:t>
            </a:r>
            <a:r>
              <a:rPr lang="sr-Latn-RS" dirty="0" smtClean="0"/>
              <a:t>patient</a:t>
            </a:r>
            <a:endParaRPr lang="en" dirty="0" smtClean="0"/>
          </a:p>
          <a:p>
            <a:r>
              <a:rPr lang="en" dirty="0" smtClean="0"/>
              <a:t>The home treatment service organizes and carries out continuous treatment at the level of primary health care, in home conditions, of patients who are immobile, whose movement requires the help of another person, patients on prolonged treatment, as well as patients in the terminal phase of the disease</a:t>
            </a:r>
          </a:p>
          <a:p>
            <a:r>
              <a:rPr lang="en" dirty="0" smtClean="0"/>
              <a:t>Referral to home treatment is made by the selected doctor according to valid criteria, and admission by the doctor of the home treatment service after the first visit</a:t>
            </a:r>
          </a:p>
        </p:txBody>
      </p:sp>
      <p:pic>
        <p:nvPicPr>
          <p:cNvPr id="5122" name="Picture 2" descr="Резултат слика за home c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7533" y="5222100"/>
            <a:ext cx="3509326" cy="154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875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Daily needs of patients</a:t>
            </a:r>
            <a:endParaRPr lang="sr-Latn-RS" b="1" dirty="0"/>
          </a:p>
        </p:txBody>
      </p:sp>
      <p:sp>
        <p:nvSpPr>
          <p:cNvPr id="3" name="Content Placeholder 2"/>
          <p:cNvSpPr>
            <a:spLocks noGrp="1"/>
          </p:cNvSpPr>
          <p:nvPr>
            <p:ph idx="1"/>
          </p:nvPr>
        </p:nvSpPr>
        <p:spPr/>
        <p:txBody>
          <a:bodyPr>
            <a:normAutofit/>
          </a:bodyPr>
          <a:lstStyle/>
          <a:p>
            <a:r>
              <a:rPr lang="en" dirty="0" smtClean="0"/>
              <a:t>1. personal care and hygiene - hygiene of the skin, mucous membranes, respiratory and urinary tracts, oral cavity...</a:t>
            </a:r>
          </a:p>
          <a:p>
            <a:r>
              <a:rPr lang="en" dirty="0" smtClean="0"/>
              <a:t>2. sleep and rest</a:t>
            </a:r>
          </a:p>
          <a:p>
            <a:r>
              <a:rPr lang="en" dirty="0" smtClean="0"/>
              <a:t>3. feeding and drinking - diet rich in proteins, vitamins, mineral salts, rehydration, restriction of salt intake in </a:t>
            </a:r>
            <a:r>
              <a:rPr lang="sr-Latn-RS" dirty="0" smtClean="0"/>
              <a:t>cardiac</a:t>
            </a:r>
            <a:r>
              <a:rPr lang="en" dirty="0" smtClean="0"/>
              <a:t> </a:t>
            </a:r>
            <a:r>
              <a:rPr lang="en" dirty="0" smtClean="0"/>
              <a:t>patients, </a:t>
            </a:r>
            <a:r>
              <a:rPr lang="en" dirty="0" smtClean="0"/>
              <a:t>diet</a:t>
            </a:r>
            <a:r>
              <a:rPr lang="sr-Latn-RS" dirty="0" smtClean="0"/>
              <a:t> for</a:t>
            </a:r>
            <a:r>
              <a:rPr lang="en" dirty="0" smtClean="0"/>
              <a:t> </a:t>
            </a:r>
            <a:r>
              <a:rPr lang="en" dirty="0" smtClean="0"/>
              <a:t>diabetics...</a:t>
            </a:r>
          </a:p>
          <a:p>
            <a:r>
              <a:rPr lang="en" dirty="0" smtClean="0"/>
              <a:t>4. provision of excretions - control of urination (catheter) and defecation</a:t>
            </a:r>
          </a:p>
          <a:p>
            <a:r>
              <a:rPr lang="en" dirty="0" smtClean="0"/>
              <a:t>5. body posture and body activity - forced position, drainage positions, elevated headboard (Fowler's position), orthopneic position</a:t>
            </a:r>
          </a:p>
          <a:p>
            <a:pPr marL="0" indent="0">
              <a:buNone/>
            </a:pPr>
            <a:endParaRPr lang="sr-Cyrl-RS" dirty="0" smtClean="0"/>
          </a:p>
        </p:txBody>
      </p:sp>
      <p:pic>
        <p:nvPicPr>
          <p:cNvPr id="7170" name="Picture 2" descr="Резултат слика за fowler pos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21" y="4857527"/>
            <a:ext cx="2529391" cy="2000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513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Health care</a:t>
            </a:r>
            <a:endParaRPr lang="sr-Latn-RS" b="1" dirty="0"/>
          </a:p>
        </p:txBody>
      </p:sp>
      <p:sp>
        <p:nvSpPr>
          <p:cNvPr id="3" name="Content Placeholder 2"/>
          <p:cNvSpPr>
            <a:spLocks noGrp="1"/>
          </p:cNvSpPr>
          <p:nvPr>
            <p:ph idx="1"/>
          </p:nvPr>
        </p:nvSpPr>
        <p:spPr/>
        <p:txBody>
          <a:bodyPr>
            <a:normAutofit/>
          </a:bodyPr>
          <a:lstStyle/>
          <a:p>
            <a:r>
              <a:rPr lang="en" dirty="0" smtClean="0"/>
              <a:t>It represents the discipline and practice of medical workers in providing professional assistance to the </a:t>
            </a:r>
            <a:r>
              <a:rPr lang="sr-Latn-RS" dirty="0" smtClean="0"/>
              <a:t>patient</a:t>
            </a:r>
            <a:r>
              <a:rPr lang="en" dirty="0" smtClean="0"/>
              <a:t>, </a:t>
            </a:r>
            <a:r>
              <a:rPr lang="en" dirty="0" smtClean="0"/>
              <a:t>family and community, in carrying out those activities that contribute to health or recovery as well as to the relief of death.</a:t>
            </a:r>
          </a:p>
          <a:p>
            <a:r>
              <a:rPr lang="en" dirty="0" smtClean="0"/>
              <a:t>This help is given to helpless people who do not have the strength, will or knowledge that a medical professional has</a:t>
            </a:r>
          </a:p>
        </p:txBody>
      </p:sp>
    </p:spTree>
    <p:extLst>
      <p:ext uri="{BB962C8B-B14F-4D97-AF65-F5344CB8AC3E}">
        <p14:creationId xmlns:p14="http://schemas.microsoft.com/office/powerpoint/2010/main" val="12512320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Daily needs of patients</a:t>
            </a:r>
            <a:endParaRPr lang="sr-Latn-RS" b="1" dirty="0"/>
          </a:p>
        </p:txBody>
      </p:sp>
      <p:sp>
        <p:nvSpPr>
          <p:cNvPr id="3" name="Content Placeholder 2"/>
          <p:cNvSpPr>
            <a:spLocks noGrp="1"/>
          </p:cNvSpPr>
          <p:nvPr>
            <p:ph idx="1"/>
          </p:nvPr>
        </p:nvSpPr>
        <p:spPr/>
        <p:txBody>
          <a:bodyPr>
            <a:normAutofit/>
          </a:bodyPr>
          <a:lstStyle/>
          <a:p>
            <a:r>
              <a:rPr lang="en" dirty="0" smtClean="0"/>
              <a:t>6. environment</a:t>
            </a:r>
          </a:p>
          <a:p>
            <a:r>
              <a:rPr lang="en" dirty="0" smtClean="0"/>
              <a:t>7. rest</a:t>
            </a:r>
          </a:p>
          <a:p>
            <a:r>
              <a:rPr lang="en" dirty="0" smtClean="0"/>
              <a:t>8. treatment and administration of drugs</a:t>
            </a:r>
          </a:p>
          <a:p>
            <a:r>
              <a:rPr lang="en" dirty="0" smtClean="0"/>
              <a:t>9. emotional and spiritual support</a:t>
            </a:r>
          </a:p>
          <a:p>
            <a:r>
              <a:rPr lang="en" dirty="0" smtClean="0"/>
              <a:t>10. harmonizing the mental and physical status of the patient</a:t>
            </a:r>
          </a:p>
          <a:p>
            <a:r>
              <a:rPr lang="en" dirty="0" smtClean="0"/>
              <a:t>11. leisure activity and patient rehabilitation</a:t>
            </a:r>
          </a:p>
          <a:p>
            <a:endParaRPr lang="sr-Cyrl-RS" dirty="0" smtClean="0"/>
          </a:p>
        </p:txBody>
      </p:sp>
      <p:pic>
        <p:nvPicPr>
          <p:cNvPr id="6146" name="Picture 2" descr="Резултат слика за patient nee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6816" y="1181203"/>
            <a:ext cx="3432435" cy="2450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6760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Methods of organizing care</a:t>
            </a:r>
            <a:endParaRPr lang="sr-Latn-RS" b="1" dirty="0"/>
          </a:p>
        </p:txBody>
      </p:sp>
      <p:sp>
        <p:nvSpPr>
          <p:cNvPr id="3" name="Content Placeholder 2"/>
          <p:cNvSpPr>
            <a:spLocks noGrp="1"/>
          </p:cNvSpPr>
          <p:nvPr>
            <p:ph idx="1"/>
          </p:nvPr>
        </p:nvSpPr>
        <p:spPr/>
        <p:txBody>
          <a:bodyPr>
            <a:normAutofit fontScale="92500" lnSpcReduction="10000"/>
          </a:bodyPr>
          <a:lstStyle/>
          <a:p>
            <a:r>
              <a:rPr lang="en" b="1" dirty="0" smtClean="0"/>
              <a:t>1. functional</a:t>
            </a:r>
          </a:p>
          <a:p>
            <a:pPr lvl="1"/>
            <a:r>
              <a:rPr lang="en" dirty="0" smtClean="0"/>
              <a:t>A common method in our hospitals. Tasks of varying complexity are assigned to individuals, taking into account their level of competence, experience and aptitude. There is no overlapping of tasks, savings in funds and equipment are achieved, but there is discontinuity of health care because no participant has a complete picture of the patient's condition</a:t>
            </a:r>
          </a:p>
          <a:p>
            <a:r>
              <a:rPr lang="en" b="1" dirty="0" smtClean="0"/>
              <a:t>2. team</a:t>
            </a:r>
          </a:p>
          <a:p>
            <a:pPr lvl="1"/>
            <a:r>
              <a:rPr lang="en" dirty="0" smtClean="0"/>
              <a:t>A team of health workers takes care of a certain number of patients entrusted to them, whereby team members are entrusted with patients and not with tasks. The staff is managed by the head nurse - the team leader. The advantages of this method are in maintaining continuity and communication in the team</a:t>
            </a:r>
          </a:p>
          <a:p>
            <a:r>
              <a:rPr lang="en" b="1" dirty="0" smtClean="0"/>
              <a:t>3. method according to the patient</a:t>
            </a:r>
            <a:endParaRPr lang="sr-Cyrl-RS" b="1" dirty="0"/>
          </a:p>
          <a:p>
            <a:pPr lvl="1"/>
            <a:r>
              <a:rPr lang="en" dirty="0" smtClean="0"/>
              <a:t>The method of choice nowadays. One nurse/technician, alone or with assistance, cares for one or a group of patients during the entire hospital stay</a:t>
            </a:r>
          </a:p>
        </p:txBody>
      </p:sp>
    </p:spTree>
    <p:extLst>
      <p:ext uri="{BB962C8B-B14F-4D97-AF65-F5344CB8AC3E}">
        <p14:creationId xmlns:p14="http://schemas.microsoft.com/office/powerpoint/2010/main" val="41689277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Progressive care</a:t>
            </a:r>
            <a:endParaRPr lang="sr-Latn-RS" b="1" dirty="0"/>
          </a:p>
        </p:txBody>
      </p:sp>
      <p:sp>
        <p:nvSpPr>
          <p:cNvPr id="3" name="Content Placeholder 2"/>
          <p:cNvSpPr>
            <a:spLocks noGrp="1"/>
          </p:cNvSpPr>
          <p:nvPr>
            <p:ph idx="1"/>
          </p:nvPr>
        </p:nvSpPr>
        <p:spPr/>
        <p:txBody>
          <a:bodyPr>
            <a:normAutofit/>
          </a:bodyPr>
          <a:lstStyle/>
          <a:p>
            <a:r>
              <a:rPr lang="en" dirty="0" smtClean="0"/>
              <a:t>It represents a hospital organization system in which the structure of patient units is based on the degree of severity of the condition and risk to the patient's life and on the intensity of their needs for treatment and care</a:t>
            </a:r>
          </a:p>
          <a:p>
            <a:r>
              <a:rPr lang="en" dirty="0" smtClean="0"/>
              <a:t>A flexible organizational system that creates opportunities for providing basic levels of care with maximum adaptation to the needs of the patient</a:t>
            </a:r>
          </a:p>
          <a:p>
            <a:r>
              <a:rPr lang="en" dirty="0" smtClean="0"/>
              <a:t>The concept of progressive care originates from the USA, where it began to be implemented in 1956. It is based on the principles:</a:t>
            </a:r>
          </a:p>
          <a:p>
            <a:pPr lvl="1"/>
            <a:r>
              <a:rPr lang="en" dirty="0" smtClean="0"/>
              <a:t>1. classifying patients into groups according to the level of care required</a:t>
            </a:r>
          </a:p>
          <a:p>
            <a:pPr lvl="1"/>
            <a:r>
              <a:rPr lang="en" dirty="0" smtClean="0"/>
              <a:t>2. application of appropriate medical procedures and equipment</a:t>
            </a:r>
          </a:p>
          <a:p>
            <a:pPr lvl="1"/>
            <a:r>
              <a:rPr lang="en" dirty="0" smtClean="0"/>
              <a:t>3. application of the work of professional staff according to training and work experience</a:t>
            </a:r>
          </a:p>
        </p:txBody>
      </p:sp>
    </p:spTree>
    <p:extLst>
      <p:ext uri="{BB962C8B-B14F-4D97-AF65-F5344CB8AC3E}">
        <p14:creationId xmlns:p14="http://schemas.microsoft.com/office/powerpoint/2010/main" val="28990525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Progressive care</a:t>
            </a:r>
            <a:endParaRPr lang="sr-Latn-RS" b="1" dirty="0"/>
          </a:p>
        </p:txBody>
      </p:sp>
      <p:sp>
        <p:nvSpPr>
          <p:cNvPr id="3" name="Content Placeholder 2"/>
          <p:cNvSpPr>
            <a:spLocks noGrp="1"/>
          </p:cNvSpPr>
          <p:nvPr>
            <p:ph idx="1"/>
          </p:nvPr>
        </p:nvSpPr>
        <p:spPr/>
        <p:txBody>
          <a:bodyPr>
            <a:normAutofit/>
          </a:bodyPr>
          <a:lstStyle/>
          <a:p>
            <a:r>
              <a:rPr lang="en" dirty="0" smtClean="0"/>
              <a:t>Within standardized progressive care, there are the following levels of health care:</a:t>
            </a:r>
          </a:p>
          <a:p>
            <a:pPr lvl="1"/>
            <a:r>
              <a:rPr lang="en" b="1" dirty="0" smtClean="0"/>
              <a:t>1. general care</a:t>
            </a:r>
          </a:p>
          <a:p>
            <a:pPr lvl="1"/>
            <a:r>
              <a:rPr lang="en" b="1" dirty="0" smtClean="0"/>
              <a:t>2. semi-intensive care</a:t>
            </a:r>
          </a:p>
          <a:p>
            <a:pPr lvl="1"/>
            <a:r>
              <a:rPr lang="en" b="1" dirty="0" smtClean="0"/>
              <a:t>3. intensive care</a:t>
            </a:r>
          </a:p>
          <a:p>
            <a:pPr lvl="1"/>
            <a:r>
              <a:rPr lang="en" b="1" dirty="0" smtClean="0"/>
              <a:t>4. special intensive care i</a:t>
            </a:r>
          </a:p>
          <a:p>
            <a:pPr lvl="1"/>
            <a:r>
              <a:rPr lang="en" b="1" dirty="0" smtClean="0"/>
              <a:t>5. special care</a:t>
            </a:r>
          </a:p>
        </p:txBody>
      </p:sp>
    </p:spTree>
    <p:extLst>
      <p:ext uri="{BB962C8B-B14F-4D97-AF65-F5344CB8AC3E}">
        <p14:creationId xmlns:p14="http://schemas.microsoft.com/office/powerpoint/2010/main" val="3478178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General care and self-care</a:t>
            </a:r>
            <a:endParaRPr lang="sr-Latn-RS" b="1" dirty="0"/>
          </a:p>
        </p:txBody>
      </p:sp>
      <p:sp>
        <p:nvSpPr>
          <p:cNvPr id="3" name="Content Placeholder 2"/>
          <p:cNvSpPr>
            <a:spLocks noGrp="1"/>
          </p:cNvSpPr>
          <p:nvPr>
            <p:ph idx="1"/>
          </p:nvPr>
        </p:nvSpPr>
        <p:spPr/>
        <p:txBody>
          <a:bodyPr>
            <a:normAutofit fontScale="92500"/>
          </a:bodyPr>
          <a:lstStyle/>
          <a:p>
            <a:r>
              <a:rPr lang="en" dirty="0" smtClean="0"/>
              <a:t>They represent the first level of progressive care and involve patient care for up to one hour during 24 hours and refer to diagnostic, therapeutic, specific medical procedures, monitoring of hygiene, nutrition, health education, etc.</a:t>
            </a:r>
          </a:p>
          <a:p>
            <a:r>
              <a:rPr lang="en" dirty="0" smtClean="0"/>
              <a:t>Self-care is everything that a person does for himself with the aim of achieving and preserving health, prevention or treatment. For any self-care technique, a maximum of 7 minutes should be allocated and the share of the medical worker consists in assessing the resident's ability to take care of himself</a:t>
            </a:r>
          </a:p>
          <a:p>
            <a:r>
              <a:rPr lang="en" dirty="0" smtClean="0"/>
              <a:t>Training a patient for self-care, including supervision, requires about 20 minutes of engagement and one nurse cares for 35 to 40 patients.</a:t>
            </a:r>
          </a:p>
          <a:p>
            <a:r>
              <a:rPr lang="en" dirty="0" smtClean="0"/>
              <a:t>General care requires 1 hour of nursing work for 1 patient, so one nurse cares for 16 to 20 patients, depending on the nature of the illness or type of injury</a:t>
            </a:r>
          </a:p>
        </p:txBody>
      </p:sp>
    </p:spTree>
    <p:extLst>
      <p:ext uri="{BB962C8B-B14F-4D97-AF65-F5344CB8AC3E}">
        <p14:creationId xmlns:p14="http://schemas.microsoft.com/office/powerpoint/2010/main" val="532637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General care and self-care</a:t>
            </a:r>
            <a:endParaRPr lang="sr-Latn-RS" b="1" dirty="0"/>
          </a:p>
        </p:txBody>
      </p:sp>
      <p:sp>
        <p:nvSpPr>
          <p:cNvPr id="3" name="Content Placeholder 2"/>
          <p:cNvSpPr>
            <a:spLocks noGrp="1"/>
          </p:cNvSpPr>
          <p:nvPr>
            <p:ph idx="1"/>
          </p:nvPr>
        </p:nvSpPr>
        <p:spPr/>
        <p:txBody>
          <a:bodyPr>
            <a:normAutofit/>
          </a:bodyPr>
          <a:lstStyle/>
          <a:p>
            <a:r>
              <a:rPr lang="en" dirty="0" smtClean="0"/>
              <a:t>General care includes a patient who:</a:t>
            </a:r>
          </a:p>
          <a:p>
            <a:pPr lvl="1"/>
            <a:r>
              <a:rPr lang="en" dirty="0" smtClean="0"/>
              <a:t>Has </a:t>
            </a:r>
            <a:r>
              <a:rPr lang="en" dirty="0" smtClean="0"/>
              <a:t>preserved consciousness</a:t>
            </a:r>
          </a:p>
          <a:p>
            <a:pPr lvl="1"/>
            <a:r>
              <a:rPr lang="en" dirty="0" smtClean="0"/>
              <a:t>Is </a:t>
            </a:r>
            <a:r>
              <a:rPr lang="en" dirty="0" smtClean="0"/>
              <a:t>oriented in time and space</a:t>
            </a:r>
          </a:p>
          <a:p>
            <a:pPr lvl="1"/>
            <a:r>
              <a:rPr lang="en" dirty="0" smtClean="0"/>
              <a:t>H</a:t>
            </a:r>
            <a:r>
              <a:rPr lang="sr-Latn-RS" dirty="0" smtClean="0"/>
              <a:t>a</a:t>
            </a:r>
            <a:r>
              <a:rPr lang="en" dirty="0" smtClean="0"/>
              <a:t>s </a:t>
            </a:r>
            <a:r>
              <a:rPr lang="en" dirty="0" smtClean="0"/>
              <a:t>vital signs </a:t>
            </a:r>
            <a:r>
              <a:rPr lang="en" dirty="0" smtClean="0"/>
              <a:t>monitored </a:t>
            </a:r>
            <a:r>
              <a:rPr lang="en" dirty="0" smtClean="0"/>
              <a:t>every 12 hours</a:t>
            </a:r>
          </a:p>
          <a:p>
            <a:pPr lvl="1"/>
            <a:r>
              <a:rPr lang="sr-Latn-RS" dirty="0" smtClean="0"/>
              <a:t>Is</a:t>
            </a:r>
            <a:r>
              <a:rPr lang="en" dirty="0" smtClean="0"/>
              <a:t> </a:t>
            </a:r>
            <a:r>
              <a:rPr lang="en" dirty="0" smtClean="0"/>
              <a:t>not bleeding, </a:t>
            </a:r>
            <a:r>
              <a:rPr lang="sr-Latn-RS" dirty="0" smtClean="0"/>
              <a:t>is</a:t>
            </a:r>
            <a:r>
              <a:rPr lang="en" dirty="0" smtClean="0"/>
              <a:t> </a:t>
            </a:r>
            <a:r>
              <a:rPr lang="en" dirty="0" smtClean="0"/>
              <a:t>mobile, </a:t>
            </a:r>
            <a:r>
              <a:rPr lang="sr-Latn-RS" dirty="0" smtClean="0"/>
              <a:t>capable of self</a:t>
            </a:r>
            <a:r>
              <a:rPr lang="en" dirty="0" smtClean="0"/>
              <a:t> feeding, not </a:t>
            </a:r>
            <a:r>
              <a:rPr lang="en" dirty="0" smtClean="0"/>
              <a:t>vomiting</a:t>
            </a:r>
          </a:p>
          <a:p>
            <a:pPr lvl="1"/>
            <a:r>
              <a:rPr lang="sr-Latn-RS" dirty="0"/>
              <a:t>D</a:t>
            </a:r>
            <a:r>
              <a:rPr lang="en" dirty="0" smtClean="0"/>
              <a:t>oes </a:t>
            </a:r>
            <a:r>
              <a:rPr lang="en" dirty="0" smtClean="0"/>
              <a:t>his own personal hygiene and physiological needs</a:t>
            </a:r>
          </a:p>
          <a:p>
            <a:pPr lvl="1"/>
            <a:r>
              <a:rPr lang="sr-Latn-RS" dirty="0"/>
              <a:t>D</a:t>
            </a:r>
            <a:r>
              <a:rPr lang="en" dirty="0" smtClean="0"/>
              <a:t>oes </a:t>
            </a:r>
            <a:r>
              <a:rPr lang="en" dirty="0" smtClean="0"/>
              <a:t>not depend on other people's help to a greater extent</a:t>
            </a:r>
          </a:p>
          <a:p>
            <a:pPr lvl="1"/>
            <a:r>
              <a:rPr lang="sr-Latn-RS" dirty="0" smtClean="0"/>
              <a:t>I</a:t>
            </a:r>
            <a:r>
              <a:rPr lang="en" dirty="0" smtClean="0"/>
              <a:t>s </a:t>
            </a:r>
            <a:r>
              <a:rPr lang="en" dirty="0" smtClean="0"/>
              <a:t>passively mobile, gets up with the help of his </a:t>
            </a:r>
            <a:r>
              <a:rPr lang="sr-Latn-RS" dirty="0" smtClean="0"/>
              <a:t>nurse</a:t>
            </a:r>
            <a:r>
              <a:rPr lang="en" dirty="0" smtClean="0"/>
              <a:t>, </a:t>
            </a:r>
            <a:r>
              <a:rPr lang="en" dirty="0" smtClean="0"/>
              <a:t>goes to the bathroom</a:t>
            </a:r>
          </a:p>
        </p:txBody>
      </p:sp>
      <p:pic>
        <p:nvPicPr>
          <p:cNvPr id="1026" name="Picture 2" descr="Резултат слика за patient c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3622" y="1123940"/>
            <a:ext cx="3229212" cy="2191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79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Semi-intensive care</a:t>
            </a:r>
            <a:endParaRPr lang="sr-Latn-RS" b="1" dirty="0"/>
          </a:p>
        </p:txBody>
      </p:sp>
      <p:sp>
        <p:nvSpPr>
          <p:cNvPr id="3" name="Content Placeholder 2"/>
          <p:cNvSpPr>
            <a:spLocks noGrp="1"/>
          </p:cNvSpPr>
          <p:nvPr>
            <p:ph idx="1"/>
          </p:nvPr>
        </p:nvSpPr>
        <p:spPr/>
        <p:txBody>
          <a:bodyPr>
            <a:normAutofit/>
          </a:bodyPr>
          <a:lstStyle/>
          <a:p>
            <a:r>
              <a:rPr lang="en" dirty="0" smtClean="0"/>
              <a:t>Semi-intensive care or the second level of progressive care foresees 3 hours of nursing work for one patient (2 nurses care for 8 to 10 patients) and includes persons:</a:t>
            </a:r>
          </a:p>
          <a:p>
            <a:pPr lvl="1"/>
            <a:r>
              <a:rPr lang="en" dirty="0" smtClean="0"/>
              <a:t>W</a:t>
            </a:r>
            <a:r>
              <a:rPr lang="sr-Latn-RS" dirty="0" smtClean="0"/>
              <a:t>ho</a:t>
            </a:r>
            <a:r>
              <a:rPr lang="en" dirty="0" smtClean="0"/>
              <a:t> </a:t>
            </a:r>
            <a:r>
              <a:rPr lang="en" dirty="0" smtClean="0"/>
              <a:t>do not have </a:t>
            </a:r>
            <a:r>
              <a:rPr lang="en" dirty="0" smtClean="0"/>
              <a:t>clearly </a:t>
            </a:r>
            <a:r>
              <a:rPr lang="en" dirty="0" smtClean="0"/>
              <a:t>preserved state of consciousness</a:t>
            </a:r>
          </a:p>
          <a:p>
            <a:pPr lvl="1"/>
            <a:r>
              <a:rPr lang="en" dirty="0" smtClean="0"/>
              <a:t>In which vital signs are monitored for 3-6 hours</a:t>
            </a:r>
          </a:p>
          <a:p>
            <a:pPr lvl="1"/>
            <a:r>
              <a:rPr lang="en" dirty="0" smtClean="0"/>
              <a:t>In whom the bleeding is under control, but monitoring is necessary</a:t>
            </a:r>
          </a:p>
          <a:p>
            <a:pPr lvl="1"/>
            <a:r>
              <a:rPr lang="en" dirty="0" smtClean="0"/>
              <a:t>Which has limited mobility and requires assistance with feeding</a:t>
            </a:r>
          </a:p>
          <a:p>
            <a:pPr lvl="1"/>
            <a:r>
              <a:rPr lang="en" dirty="0" smtClean="0"/>
              <a:t>In which there is a disorder of the respiratory function</a:t>
            </a:r>
          </a:p>
          <a:p>
            <a:pPr lvl="1"/>
            <a:r>
              <a:rPr lang="en" dirty="0" smtClean="0"/>
              <a:t>Who needs help from another person</a:t>
            </a:r>
          </a:p>
          <a:p>
            <a:pPr lvl="1"/>
            <a:r>
              <a:rPr lang="en" dirty="0" smtClean="0"/>
              <a:t>Which determines the appropriate medical treatment</a:t>
            </a:r>
          </a:p>
        </p:txBody>
      </p:sp>
    </p:spTree>
    <p:extLst>
      <p:ext uri="{BB962C8B-B14F-4D97-AF65-F5344CB8AC3E}">
        <p14:creationId xmlns:p14="http://schemas.microsoft.com/office/powerpoint/2010/main" val="3652061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Intensive </a:t>
            </a:r>
            <a:r>
              <a:rPr lang="en" b="1" dirty="0" smtClean="0"/>
              <a:t>care</a:t>
            </a:r>
            <a:endParaRPr lang="sr-Latn-RS" b="1" dirty="0"/>
          </a:p>
        </p:txBody>
      </p:sp>
      <p:sp>
        <p:nvSpPr>
          <p:cNvPr id="3" name="Content Placeholder 2"/>
          <p:cNvSpPr>
            <a:spLocks noGrp="1"/>
          </p:cNvSpPr>
          <p:nvPr>
            <p:ph idx="1"/>
          </p:nvPr>
        </p:nvSpPr>
        <p:spPr/>
        <p:txBody>
          <a:bodyPr>
            <a:normAutofit/>
          </a:bodyPr>
          <a:lstStyle/>
          <a:p>
            <a:r>
              <a:rPr lang="en" dirty="0" smtClean="0"/>
              <a:t>Intensive care is a set of medical procedures or the third, fourth and fifth level of health care, which is carried out on the patient after resuscitation has been completed and after the re-establishment of circulation, after cardiac arrest, severe trauma, more extensive surgery and the unconscious state of the patient, on specially equipped departments - within hospital departments and clinics for emergency medicine</a:t>
            </a:r>
          </a:p>
          <a:p>
            <a:r>
              <a:rPr lang="en" dirty="0" smtClean="0"/>
              <a:t>If, despite all the treatment measures taken in the hospital wards, the risk of death in certain patients is constantly increasing, this is the primary reason for admitting them to the intensive care </a:t>
            </a:r>
            <a:r>
              <a:rPr lang="en" dirty="0" smtClean="0"/>
              <a:t>unit, </a:t>
            </a:r>
            <a:r>
              <a:rPr lang="en" dirty="0" smtClean="0"/>
              <a:t>so that the patient's condition may be stopped and improved.</a:t>
            </a:r>
          </a:p>
        </p:txBody>
      </p:sp>
    </p:spTree>
    <p:extLst>
      <p:ext uri="{BB962C8B-B14F-4D97-AF65-F5344CB8AC3E}">
        <p14:creationId xmlns:p14="http://schemas.microsoft.com/office/powerpoint/2010/main" val="479460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2932</TotalTime>
  <Words>1660</Words>
  <Application>Microsoft Office PowerPoint</Application>
  <PresentationFormat>Widescreen</PresentationFormat>
  <Paragraphs>134</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Wisp</vt:lpstr>
      <vt:lpstr>Types and organization of health care</vt:lpstr>
      <vt:lpstr>Health care</vt:lpstr>
      <vt:lpstr>Methods of organizing care</vt:lpstr>
      <vt:lpstr>Progressive care</vt:lpstr>
      <vt:lpstr>Progressive care</vt:lpstr>
      <vt:lpstr>General care and self-care</vt:lpstr>
      <vt:lpstr>General care and self-care</vt:lpstr>
      <vt:lpstr>Semi-intensive care</vt:lpstr>
      <vt:lpstr>Intensive care</vt:lpstr>
      <vt:lpstr>Intensive care</vt:lpstr>
      <vt:lpstr>Intensive care</vt:lpstr>
      <vt:lpstr>Intensive care</vt:lpstr>
      <vt:lpstr>Intensive care</vt:lpstr>
      <vt:lpstr>Intensive care</vt:lpstr>
      <vt:lpstr>Special intensive care</vt:lpstr>
      <vt:lpstr>Special care</vt:lpstr>
      <vt:lpstr>Palliative care</vt:lpstr>
      <vt:lpstr>Medical home care</vt:lpstr>
      <vt:lpstr>Daily needs of patients</vt:lpstr>
      <vt:lpstr>Daily needs of patients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107</cp:revision>
  <dcterms:created xsi:type="dcterms:W3CDTF">2020-01-18T11:45:50Z</dcterms:created>
  <dcterms:modified xsi:type="dcterms:W3CDTF">2023-09-06T22:50:48Z</dcterms:modified>
</cp:coreProperties>
</file>